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686C0AB-D1B0-4EEE-9B5A-9399FD70AB76}" type="datetimeFigureOut">
              <a:rPr lang="en-US" smtClean="0"/>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D853EE-17CE-42D0-BF7B-7835703F163A}" type="slidenum">
              <a:rPr lang="en-US" smtClean="0"/>
              <a:t>‹#›</a:t>
            </a:fld>
            <a:endParaRPr lang="en-US" dirty="0"/>
          </a:p>
        </p:txBody>
      </p:sp>
    </p:spTree>
    <p:extLst>
      <p:ext uri="{BB962C8B-B14F-4D97-AF65-F5344CB8AC3E}">
        <p14:creationId xmlns:p14="http://schemas.microsoft.com/office/powerpoint/2010/main" val="1664759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86C0AB-D1B0-4EEE-9B5A-9399FD70AB76}" type="datetimeFigureOut">
              <a:rPr lang="en-US" smtClean="0"/>
              <a:t>3/11/2019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D853EE-17CE-42D0-BF7B-7835703F163A}" type="slidenum">
              <a:rPr lang="en-US" smtClean="0"/>
              <a:t>‹#›</a:t>
            </a:fld>
            <a:endParaRPr lang="en-US" dirty="0"/>
          </a:p>
        </p:txBody>
      </p:sp>
    </p:spTree>
    <p:extLst>
      <p:ext uri="{BB962C8B-B14F-4D97-AF65-F5344CB8AC3E}">
        <p14:creationId xmlns:p14="http://schemas.microsoft.com/office/powerpoint/2010/main" val="3362256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686C0AB-D1B0-4EEE-9B5A-9399FD70AB76}" type="datetimeFigureOut">
              <a:rPr lang="en-US" smtClean="0"/>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D853EE-17CE-42D0-BF7B-7835703F163A}" type="slidenum">
              <a:rPr lang="en-US" smtClean="0"/>
              <a:t>‹#›</a:t>
            </a:fld>
            <a:endParaRPr lang="en-US" dirty="0"/>
          </a:p>
        </p:txBody>
      </p:sp>
    </p:spTree>
    <p:extLst>
      <p:ext uri="{BB962C8B-B14F-4D97-AF65-F5344CB8AC3E}">
        <p14:creationId xmlns:p14="http://schemas.microsoft.com/office/powerpoint/2010/main" val="27967269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686C0AB-D1B0-4EEE-9B5A-9399FD70AB76}" type="datetimeFigureOut">
              <a:rPr lang="en-US" smtClean="0"/>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D853EE-17CE-42D0-BF7B-7835703F163A}" type="slidenum">
              <a:rPr lang="en-US" smtClean="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0040038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86C0AB-D1B0-4EEE-9B5A-9399FD70AB76}" type="datetimeFigureOut">
              <a:rPr lang="en-US" smtClean="0"/>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D853EE-17CE-42D0-BF7B-7835703F163A}" type="slidenum">
              <a:rPr lang="en-US" smtClean="0"/>
              <a:t>‹#›</a:t>
            </a:fld>
            <a:endParaRPr lang="en-US" dirty="0"/>
          </a:p>
        </p:txBody>
      </p:sp>
    </p:spTree>
    <p:extLst>
      <p:ext uri="{BB962C8B-B14F-4D97-AF65-F5344CB8AC3E}">
        <p14:creationId xmlns:p14="http://schemas.microsoft.com/office/powerpoint/2010/main" val="19297037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686C0AB-D1B0-4EEE-9B5A-9399FD70AB76}" type="datetimeFigureOut">
              <a:rPr lang="en-US" smtClean="0"/>
              <a:t>3/11/2019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D853EE-17CE-42D0-BF7B-7835703F163A}" type="slidenum">
              <a:rPr lang="en-US" smtClean="0"/>
              <a:t>‹#›</a:t>
            </a:fld>
            <a:endParaRPr lang="en-US" dirty="0"/>
          </a:p>
        </p:txBody>
      </p:sp>
    </p:spTree>
    <p:extLst>
      <p:ext uri="{BB962C8B-B14F-4D97-AF65-F5344CB8AC3E}">
        <p14:creationId xmlns:p14="http://schemas.microsoft.com/office/powerpoint/2010/main" val="23213708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686C0AB-D1B0-4EEE-9B5A-9399FD70AB76}" type="datetimeFigureOut">
              <a:rPr lang="en-US" smtClean="0"/>
              <a:t>3/11/2019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D853EE-17CE-42D0-BF7B-7835703F163A}" type="slidenum">
              <a:rPr lang="en-US" smtClean="0"/>
              <a:t>‹#›</a:t>
            </a:fld>
            <a:endParaRPr lang="en-US" dirty="0"/>
          </a:p>
        </p:txBody>
      </p:sp>
    </p:spTree>
    <p:extLst>
      <p:ext uri="{BB962C8B-B14F-4D97-AF65-F5344CB8AC3E}">
        <p14:creationId xmlns:p14="http://schemas.microsoft.com/office/powerpoint/2010/main" val="22022907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86C0AB-D1B0-4EEE-9B5A-9399FD70AB76}" type="datetimeFigureOut">
              <a:rPr lang="en-US" smtClean="0"/>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D853EE-17CE-42D0-BF7B-7835703F163A}" type="slidenum">
              <a:rPr lang="en-US" smtClean="0"/>
              <a:t>‹#›</a:t>
            </a:fld>
            <a:endParaRPr lang="en-US" dirty="0"/>
          </a:p>
        </p:txBody>
      </p:sp>
    </p:spTree>
    <p:extLst>
      <p:ext uri="{BB962C8B-B14F-4D97-AF65-F5344CB8AC3E}">
        <p14:creationId xmlns:p14="http://schemas.microsoft.com/office/powerpoint/2010/main" val="35903200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86C0AB-D1B0-4EEE-9B5A-9399FD70AB76}" type="datetimeFigureOut">
              <a:rPr lang="en-US" smtClean="0"/>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D853EE-17CE-42D0-BF7B-7835703F163A}" type="slidenum">
              <a:rPr lang="en-US" smtClean="0"/>
              <a:t>‹#›</a:t>
            </a:fld>
            <a:endParaRPr lang="en-US" dirty="0"/>
          </a:p>
        </p:txBody>
      </p:sp>
    </p:spTree>
    <p:extLst>
      <p:ext uri="{BB962C8B-B14F-4D97-AF65-F5344CB8AC3E}">
        <p14:creationId xmlns:p14="http://schemas.microsoft.com/office/powerpoint/2010/main" val="3083054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86C0AB-D1B0-4EEE-9B5A-9399FD70AB76}" type="datetimeFigureOut">
              <a:rPr lang="en-US" smtClean="0"/>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D853EE-17CE-42D0-BF7B-7835703F163A}" type="slidenum">
              <a:rPr lang="en-US" smtClean="0"/>
              <a:t>‹#›</a:t>
            </a:fld>
            <a:endParaRPr lang="en-US" dirty="0"/>
          </a:p>
        </p:txBody>
      </p:sp>
    </p:spTree>
    <p:extLst>
      <p:ext uri="{BB962C8B-B14F-4D97-AF65-F5344CB8AC3E}">
        <p14:creationId xmlns:p14="http://schemas.microsoft.com/office/powerpoint/2010/main" val="2688521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86C0AB-D1B0-4EEE-9B5A-9399FD70AB76}" type="datetimeFigureOut">
              <a:rPr lang="en-US" smtClean="0"/>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D853EE-17CE-42D0-BF7B-7835703F163A}" type="slidenum">
              <a:rPr lang="en-US" smtClean="0"/>
              <a:t>‹#›</a:t>
            </a:fld>
            <a:endParaRPr lang="en-US" dirty="0"/>
          </a:p>
        </p:txBody>
      </p:sp>
    </p:spTree>
    <p:extLst>
      <p:ext uri="{BB962C8B-B14F-4D97-AF65-F5344CB8AC3E}">
        <p14:creationId xmlns:p14="http://schemas.microsoft.com/office/powerpoint/2010/main" val="771033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686C0AB-D1B0-4EEE-9B5A-9399FD70AB76}" type="datetimeFigureOut">
              <a:rPr lang="en-US" smtClean="0"/>
              <a:t>3/11/2019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D853EE-17CE-42D0-BF7B-7835703F163A}" type="slidenum">
              <a:rPr lang="en-US" smtClean="0"/>
              <a:t>‹#›</a:t>
            </a:fld>
            <a:endParaRPr lang="en-US" dirty="0"/>
          </a:p>
        </p:txBody>
      </p:sp>
    </p:spTree>
    <p:extLst>
      <p:ext uri="{BB962C8B-B14F-4D97-AF65-F5344CB8AC3E}">
        <p14:creationId xmlns:p14="http://schemas.microsoft.com/office/powerpoint/2010/main" val="2556648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686C0AB-D1B0-4EEE-9B5A-9399FD70AB76}" type="datetimeFigureOut">
              <a:rPr lang="en-US" smtClean="0"/>
              <a:t>3/11/2019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ED853EE-17CE-42D0-BF7B-7835703F163A}" type="slidenum">
              <a:rPr lang="en-US" smtClean="0"/>
              <a:t>‹#›</a:t>
            </a:fld>
            <a:endParaRPr lang="en-US" dirty="0"/>
          </a:p>
        </p:txBody>
      </p:sp>
    </p:spTree>
    <p:extLst>
      <p:ext uri="{BB962C8B-B14F-4D97-AF65-F5344CB8AC3E}">
        <p14:creationId xmlns:p14="http://schemas.microsoft.com/office/powerpoint/2010/main" val="996025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5686C0AB-D1B0-4EEE-9B5A-9399FD70AB76}" type="datetimeFigureOut">
              <a:rPr lang="en-US" smtClean="0"/>
              <a:t>3/11/2019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8ED853EE-17CE-42D0-BF7B-7835703F163A}" type="slidenum">
              <a:rPr lang="en-US" smtClean="0"/>
              <a:t>‹#›</a:t>
            </a:fld>
            <a:endParaRPr lang="en-US" dirty="0"/>
          </a:p>
        </p:txBody>
      </p:sp>
    </p:spTree>
    <p:extLst>
      <p:ext uri="{BB962C8B-B14F-4D97-AF65-F5344CB8AC3E}">
        <p14:creationId xmlns:p14="http://schemas.microsoft.com/office/powerpoint/2010/main" val="3390684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686C0AB-D1B0-4EEE-9B5A-9399FD70AB76}" type="datetimeFigureOut">
              <a:rPr lang="en-US" smtClean="0"/>
              <a:t>3/11/2019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8ED853EE-17CE-42D0-BF7B-7835703F163A}" type="slidenum">
              <a:rPr lang="en-US" smtClean="0"/>
              <a:t>‹#›</a:t>
            </a:fld>
            <a:endParaRPr lang="en-US" dirty="0"/>
          </a:p>
        </p:txBody>
      </p:sp>
    </p:spTree>
    <p:extLst>
      <p:ext uri="{BB962C8B-B14F-4D97-AF65-F5344CB8AC3E}">
        <p14:creationId xmlns:p14="http://schemas.microsoft.com/office/powerpoint/2010/main" val="3892270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5686C0AB-D1B0-4EEE-9B5A-9399FD70AB76}" type="datetimeFigureOut">
              <a:rPr lang="en-US" smtClean="0"/>
              <a:t>3/11/2019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8ED853EE-17CE-42D0-BF7B-7835703F163A}" type="slidenum">
              <a:rPr lang="en-US" smtClean="0"/>
              <a:t>‹#›</a:t>
            </a:fld>
            <a:endParaRPr lang="en-US" dirty="0"/>
          </a:p>
        </p:txBody>
      </p:sp>
    </p:spTree>
    <p:extLst>
      <p:ext uri="{BB962C8B-B14F-4D97-AF65-F5344CB8AC3E}">
        <p14:creationId xmlns:p14="http://schemas.microsoft.com/office/powerpoint/2010/main" val="3773937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86C0AB-D1B0-4EEE-9B5A-9399FD70AB76}" type="datetimeFigureOut">
              <a:rPr lang="en-US" smtClean="0"/>
              <a:t>3/11/2019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D853EE-17CE-42D0-BF7B-7835703F163A}" type="slidenum">
              <a:rPr lang="en-US" smtClean="0"/>
              <a:t>‹#›</a:t>
            </a:fld>
            <a:endParaRPr lang="en-US" dirty="0"/>
          </a:p>
        </p:txBody>
      </p:sp>
    </p:spTree>
    <p:extLst>
      <p:ext uri="{BB962C8B-B14F-4D97-AF65-F5344CB8AC3E}">
        <p14:creationId xmlns:p14="http://schemas.microsoft.com/office/powerpoint/2010/main" val="1764539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686C0AB-D1B0-4EEE-9B5A-9399FD70AB76}" type="datetimeFigureOut">
              <a:rPr lang="en-US" smtClean="0"/>
              <a:t>3/11/2019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ED853EE-17CE-42D0-BF7B-7835703F163A}" type="slidenum">
              <a:rPr lang="en-US" smtClean="0"/>
              <a:t>‹#›</a:t>
            </a:fld>
            <a:endParaRPr lang="en-US" dirty="0"/>
          </a:p>
        </p:txBody>
      </p:sp>
    </p:spTree>
    <p:extLst>
      <p:ext uri="{BB962C8B-B14F-4D97-AF65-F5344CB8AC3E}">
        <p14:creationId xmlns:p14="http://schemas.microsoft.com/office/powerpoint/2010/main" val="4124652142"/>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Town Administrator</a:t>
            </a:r>
          </a:p>
        </p:txBody>
      </p:sp>
      <p:sp>
        <p:nvSpPr>
          <p:cNvPr id="3" name="Subtitle 2"/>
          <p:cNvSpPr>
            <a:spLocks noGrp="1"/>
          </p:cNvSpPr>
          <p:nvPr>
            <p:ph type="subTitle" idx="1"/>
          </p:nvPr>
        </p:nvSpPr>
        <p:spPr/>
        <p:txBody>
          <a:bodyPr/>
          <a:lstStyle/>
          <a:p>
            <a:r>
              <a:rPr lang="en-US" dirty="0"/>
              <a:t>Job Development Process and Position Proposal</a:t>
            </a:r>
          </a:p>
        </p:txBody>
      </p:sp>
    </p:spTree>
    <p:extLst>
      <p:ext uri="{BB962C8B-B14F-4D97-AF65-F5344CB8AC3E}">
        <p14:creationId xmlns:p14="http://schemas.microsoft.com/office/powerpoint/2010/main" val="2273604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t>Examples of duties</a:t>
            </a:r>
            <a:br>
              <a:rPr lang="en-US" dirty="0"/>
            </a:br>
            <a:endParaRPr lang="en-US" dirty="0"/>
          </a:p>
        </p:txBody>
      </p:sp>
    </p:spTree>
    <p:extLst>
      <p:ext uri="{BB962C8B-B14F-4D97-AF65-F5344CB8AC3E}">
        <p14:creationId xmlns:p14="http://schemas.microsoft.com/office/powerpoint/2010/main" val="4155661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Policy</a:t>
            </a:r>
            <a:endParaRPr lang="en-US" dirty="0"/>
          </a:p>
        </p:txBody>
      </p:sp>
      <p:sp>
        <p:nvSpPr>
          <p:cNvPr id="3" name="Content Placeholder 2"/>
          <p:cNvSpPr>
            <a:spLocks noGrp="1"/>
          </p:cNvSpPr>
          <p:nvPr>
            <p:ph idx="1"/>
          </p:nvPr>
        </p:nvSpPr>
        <p:spPr/>
        <p:txBody>
          <a:bodyPr>
            <a:normAutofit/>
          </a:bodyPr>
          <a:lstStyle/>
          <a:p>
            <a:r>
              <a:rPr lang="en-US" dirty="0"/>
              <a:t>The Administrator carries out the direction, guidelines and policies of the Board of Selectmen. The Administrator shall anticipate future needs and work with the Board of Selectmen and others to make long range plans for the Town.  The Administrator monitors trends and researches and recommends new policies or improvements of existing policies to the Board of Selectmen. The Administrator prepares routine and cyclical reports for submission to town state and federal organizations, including the town report, with particular emphasis on keeping the Board of Selectmen informed.</a:t>
            </a:r>
          </a:p>
          <a:p>
            <a:endParaRPr lang="en-US" dirty="0"/>
          </a:p>
        </p:txBody>
      </p:sp>
    </p:spTree>
    <p:extLst>
      <p:ext uri="{BB962C8B-B14F-4D97-AF65-F5344CB8AC3E}">
        <p14:creationId xmlns:p14="http://schemas.microsoft.com/office/powerpoint/2010/main" val="1432988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Financial administration</a:t>
            </a:r>
            <a:endParaRPr lang="en-US" dirty="0"/>
          </a:p>
        </p:txBody>
      </p:sp>
      <p:sp>
        <p:nvSpPr>
          <p:cNvPr id="3" name="Content Placeholder 2"/>
          <p:cNvSpPr>
            <a:spLocks noGrp="1"/>
          </p:cNvSpPr>
          <p:nvPr>
            <p:ph idx="1"/>
          </p:nvPr>
        </p:nvSpPr>
        <p:spPr/>
        <p:txBody>
          <a:bodyPr>
            <a:normAutofit fontScale="92500"/>
          </a:bodyPr>
          <a:lstStyle/>
          <a:p>
            <a:r>
              <a:rPr lang="en-US" dirty="0"/>
              <a:t>The Administrator coordinates the daily financial administrative functions of all activities under the control of the Board of Selectmen including oversight of purchasing, contract administration, expenditures, revenue collection, record keeping, grant applications, grant administration, and annual CPA audit.  Administers the budget within approved expenditures. The Administrator will coordinate with the other boards and committees and the Treasurer, Town Clerk and Tax Collector to facilitate efficient government.  The Administrator oversees preparation and delivery to the Board of regular reports of the financial situation of the Town.  The Administrator is responsible for tracking, maintaining and preserving town assets including maintaining adequate insurance.  The Administrator coordinates with appropriate staff for billing for revenues such as timber tax, current use, gravel excavation, and outside details.</a:t>
            </a:r>
          </a:p>
        </p:txBody>
      </p:sp>
    </p:spTree>
    <p:extLst>
      <p:ext uri="{BB962C8B-B14F-4D97-AF65-F5344CB8AC3E}">
        <p14:creationId xmlns:p14="http://schemas.microsoft.com/office/powerpoint/2010/main" val="3488845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Personnel</a:t>
            </a:r>
            <a:endParaRPr lang="en-US" dirty="0"/>
          </a:p>
        </p:txBody>
      </p:sp>
      <p:sp>
        <p:nvSpPr>
          <p:cNvPr id="3" name="Content Placeholder 2"/>
          <p:cNvSpPr>
            <a:spLocks noGrp="1"/>
          </p:cNvSpPr>
          <p:nvPr>
            <p:ph idx="1"/>
          </p:nvPr>
        </p:nvSpPr>
        <p:spPr/>
        <p:txBody>
          <a:bodyPr>
            <a:normAutofit/>
          </a:bodyPr>
          <a:lstStyle/>
          <a:p>
            <a:r>
              <a:rPr lang="en-US" dirty="0"/>
              <a:t>The Town Administrator makes the hiring recommendations to the Board for management staff under the jurisdiction of the Board. The Town Administrator shall be responsible for making recommendations regarding evaluation, promotion, and discipline of all personnel. The Administrator shall make recommendations to the Board of Selectmen regarding salary structure and placement of existing staff within that structure.  The Administrator may propose changes in job descriptions, titles, and administrative structure to the Board of Selectmen.  </a:t>
            </a:r>
          </a:p>
        </p:txBody>
      </p:sp>
    </p:spTree>
    <p:extLst>
      <p:ext uri="{BB962C8B-B14F-4D97-AF65-F5344CB8AC3E}">
        <p14:creationId xmlns:p14="http://schemas.microsoft.com/office/powerpoint/2010/main" val="1244183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General Administration</a:t>
            </a:r>
            <a:endParaRPr lang="en-US" dirty="0"/>
          </a:p>
        </p:txBody>
      </p:sp>
      <p:sp>
        <p:nvSpPr>
          <p:cNvPr id="3" name="Content Placeholder 2"/>
          <p:cNvSpPr>
            <a:spLocks noGrp="1"/>
          </p:cNvSpPr>
          <p:nvPr>
            <p:ph idx="1"/>
          </p:nvPr>
        </p:nvSpPr>
        <p:spPr/>
        <p:txBody>
          <a:bodyPr/>
          <a:lstStyle/>
          <a:p>
            <a:r>
              <a:rPr lang="en-US" dirty="0"/>
              <a:t>The Administrator manages and coordinates administrative activities for all staff and departments under the control of the Board of Selectmen.  The Administrator receives, investigates and responds to complaints and coordinates with appropriate departments, boards, or committees to respond to the issue.  The Administrator acts to ensure compliance with the Americans with Disabilities Act, Affirmative Action requirements, Family Medical Leave Act, Fair Labor Standards Act, and other state and federal mandates.  The Administrator oversees the maintenance and operation of the website, computer system and network.  The Administrator is responsible to see that the assessing records are up to date and the various measurement ratios within required parameters.</a:t>
            </a:r>
          </a:p>
          <a:p>
            <a:endParaRPr lang="en-US" dirty="0"/>
          </a:p>
        </p:txBody>
      </p:sp>
    </p:spTree>
    <p:extLst>
      <p:ext uri="{BB962C8B-B14F-4D97-AF65-F5344CB8AC3E}">
        <p14:creationId xmlns:p14="http://schemas.microsoft.com/office/powerpoint/2010/main" val="636459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Budgets</a:t>
            </a:r>
            <a:endParaRPr lang="en-US" dirty="0"/>
          </a:p>
        </p:txBody>
      </p:sp>
      <p:sp>
        <p:nvSpPr>
          <p:cNvPr id="3" name="Content Placeholder 2"/>
          <p:cNvSpPr>
            <a:spLocks noGrp="1"/>
          </p:cNvSpPr>
          <p:nvPr>
            <p:ph idx="1"/>
          </p:nvPr>
        </p:nvSpPr>
        <p:spPr/>
        <p:txBody>
          <a:bodyPr/>
          <a:lstStyle/>
          <a:p>
            <a:r>
              <a:rPr lang="en-US" dirty="0"/>
              <a:t>The Administrator supervises the preparation of all budgets; reviews all budget requests and amends department proposals as deemed appropriate (other than the Library budget).  The Administrator is responsible for the presentation of the budget to the Board of Selectmen, Budget Committee, and Town. The Administrator oversees the preparation of revenue projections, tax rate projections, budget presentations, and all materials needed for Town Meeting.</a:t>
            </a:r>
          </a:p>
        </p:txBody>
      </p:sp>
    </p:spTree>
    <p:extLst>
      <p:ext uri="{BB962C8B-B14F-4D97-AF65-F5344CB8AC3E}">
        <p14:creationId xmlns:p14="http://schemas.microsoft.com/office/powerpoint/2010/main" val="181580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Communication</a:t>
            </a:r>
            <a:endParaRPr lang="en-US" dirty="0"/>
          </a:p>
        </p:txBody>
      </p:sp>
      <p:sp>
        <p:nvSpPr>
          <p:cNvPr id="3" name="Content Placeholder 2"/>
          <p:cNvSpPr>
            <a:spLocks noGrp="1"/>
          </p:cNvSpPr>
          <p:nvPr>
            <p:ph idx="1"/>
          </p:nvPr>
        </p:nvSpPr>
        <p:spPr/>
        <p:txBody>
          <a:bodyPr/>
          <a:lstStyle/>
          <a:p>
            <a:r>
              <a:rPr lang="en-US" dirty="0"/>
              <a:t>The Administrator supervises and oversees regular communication with the community through various media including, but not limited to, the website, channel 20, the town report, social media, news releases, and the Town Common.  The Administrator acts as a liaison between the Board of Selectmen, elected officials, and town boards, trustees and commissions.  The Administrator is responsible for overseeing internal communication between departments and also with the various town boards and committees.</a:t>
            </a:r>
          </a:p>
        </p:txBody>
      </p:sp>
    </p:spTree>
    <p:extLst>
      <p:ext uri="{BB962C8B-B14F-4D97-AF65-F5344CB8AC3E}">
        <p14:creationId xmlns:p14="http://schemas.microsoft.com/office/powerpoint/2010/main" val="9565778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Legal</a:t>
            </a:r>
            <a:endParaRPr lang="en-US" dirty="0"/>
          </a:p>
        </p:txBody>
      </p:sp>
      <p:sp>
        <p:nvSpPr>
          <p:cNvPr id="3" name="Content Placeholder 2"/>
          <p:cNvSpPr>
            <a:spLocks noGrp="1"/>
          </p:cNvSpPr>
          <p:nvPr>
            <p:ph idx="1"/>
          </p:nvPr>
        </p:nvSpPr>
        <p:spPr/>
        <p:txBody>
          <a:bodyPr/>
          <a:lstStyle/>
          <a:p>
            <a:pPr lvl="0"/>
            <a:r>
              <a:rPr lang="en-US" dirty="0"/>
              <a:t>The Administrator is responsible for communication with legal authorities, including the Town’s legal counsel(s) and the free legal advice of NHMA in the administration of legal matters including preparation of the warrant for Town Meeting, economic development and general matters.  </a:t>
            </a:r>
          </a:p>
        </p:txBody>
      </p:sp>
    </p:spTree>
    <p:extLst>
      <p:ext uri="{BB962C8B-B14F-4D97-AF65-F5344CB8AC3E}">
        <p14:creationId xmlns:p14="http://schemas.microsoft.com/office/powerpoint/2010/main" val="19070996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Other</a:t>
            </a:r>
            <a:endParaRPr lang="en-US" dirty="0"/>
          </a:p>
        </p:txBody>
      </p:sp>
      <p:sp>
        <p:nvSpPr>
          <p:cNvPr id="3" name="Content Placeholder 2"/>
          <p:cNvSpPr>
            <a:spLocks noGrp="1"/>
          </p:cNvSpPr>
          <p:nvPr>
            <p:ph idx="1"/>
          </p:nvPr>
        </p:nvSpPr>
        <p:spPr/>
        <p:txBody>
          <a:bodyPr/>
          <a:lstStyle/>
          <a:p>
            <a:r>
              <a:rPr lang="en-US" dirty="0"/>
              <a:t>The Administrator performs other related professional duties as required.</a:t>
            </a:r>
          </a:p>
        </p:txBody>
      </p:sp>
    </p:spTree>
    <p:extLst>
      <p:ext uri="{BB962C8B-B14F-4D97-AF65-F5344CB8AC3E}">
        <p14:creationId xmlns:p14="http://schemas.microsoft.com/office/powerpoint/2010/main" val="30691861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t>Knowledge, Skills, and Abilities Required</a:t>
            </a:r>
            <a:br>
              <a:rPr lang="en-US" dirty="0"/>
            </a:br>
            <a:endParaRPr lang="en-US" dirty="0"/>
          </a:p>
        </p:txBody>
      </p:sp>
      <p:sp>
        <p:nvSpPr>
          <p:cNvPr id="3" name="Content Placeholder 2"/>
          <p:cNvSpPr>
            <a:spLocks noGrp="1"/>
          </p:cNvSpPr>
          <p:nvPr>
            <p:ph idx="1"/>
          </p:nvPr>
        </p:nvSpPr>
        <p:spPr/>
        <p:txBody>
          <a:bodyPr>
            <a:normAutofit/>
          </a:bodyPr>
          <a:lstStyle/>
          <a:p>
            <a:r>
              <a:rPr lang="en-US" dirty="0"/>
              <a:t>The Administrator needs the ability to plan, organize, assign, supervise, inspect and coordinate the work of professional and technical personnel performing varied operations connected with municipal government.  Familiarity is required with the wide variety of general town operations, of state and federal laws pertaining to municipalities and with the development and administration of personnel and financial policy and ordinances.  The Administrator must have effective oral and written communications skills and the ability to maintain effective working relationships with others.   The Administrator must be familiar with town office administrative procedures including competency with programs like Microsoft Word, PowerPoint, Excel, and Outlook and have the ability to quickly learn specialized municipal software.</a:t>
            </a:r>
          </a:p>
        </p:txBody>
      </p:sp>
    </p:spTree>
    <p:extLst>
      <p:ext uri="{BB962C8B-B14F-4D97-AF65-F5344CB8AC3E}">
        <p14:creationId xmlns:p14="http://schemas.microsoft.com/office/powerpoint/2010/main" val="2154427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Project</a:t>
            </a:r>
          </a:p>
        </p:txBody>
      </p:sp>
      <p:sp>
        <p:nvSpPr>
          <p:cNvPr id="3" name="Content Placeholder 2"/>
          <p:cNvSpPr>
            <a:spLocks noGrp="1"/>
          </p:cNvSpPr>
          <p:nvPr>
            <p:ph idx="1"/>
          </p:nvPr>
        </p:nvSpPr>
        <p:spPr/>
        <p:txBody>
          <a:bodyPr/>
          <a:lstStyle/>
          <a:p>
            <a:r>
              <a:rPr lang="en-US" dirty="0"/>
              <a:t>The Board of Selectmen and the Budget Committee submitted a Warrant Article to add a Town Administrator to the budget at the 2018 Town Meeting</a:t>
            </a:r>
          </a:p>
          <a:p>
            <a:r>
              <a:rPr lang="en-US" dirty="0"/>
              <a:t>The proposal was not thoroughly developed by the Board of Selectmen due to other competing projects in 2018</a:t>
            </a:r>
          </a:p>
          <a:p>
            <a:r>
              <a:rPr lang="en-US" dirty="0"/>
              <a:t>The Legislative Body voted to table the Town Administrator proposal until a better developed job description could be brought to the 2019 Town Meeting</a:t>
            </a:r>
          </a:p>
          <a:p>
            <a:r>
              <a:rPr lang="en-US" dirty="0"/>
              <a:t>This initiated the Town Administrator working group that began meeting in August of 2018 and held meetings every other week through November of 2018</a:t>
            </a:r>
          </a:p>
        </p:txBody>
      </p:sp>
    </p:spTree>
    <p:extLst>
      <p:ext uri="{BB962C8B-B14F-4D97-AF65-F5344CB8AC3E}">
        <p14:creationId xmlns:p14="http://schemas.microsoft.com/office/powerpoint/2010/main" val="25899105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t>Minimum Qualifications Required</a:t>
            </a:r>
            <a:br>
              <a:rPr lang="en-US" dirty="0"/>
            </a:br>
            <a:endParaRPr lang="en-US" dirty="0"/>
          </a:p>
        </p:txBody>
      </p:sp>
      <p:sp>
        <p:nvSpPr>
          <p:cNvPr id="3" name="Content Placeholder 2"/>
          <p:cNvSpPr>
            <a:spLocks noGrp="1"/>
          </p:cNvSpPr>
          <p:nvPr>
            <p:ph idx="1"/>
          </p:nvPr>
        </p:nvSpPr>
        <p:spPr/>
        <p:txBody>
          <a:bodyPr/>
          <a:lstStyle/>
          <a:p>
            <a:r>
              <a:rPr lang="en-US" dirty="0"/>
              <a:t>B.A. or B.S. in Business, Public Administration or relevant field of study and 5 years of experience in municipal management or any equivalent combination of experience and education which demonstrates possession of the required knowledge, skills, and abilities.  A Masters of Public Administration or Business is preferred. </a:t>
            </a:r>
          </a:p>
        </p:txBody>
      </p:sp>
    </p:spTree>
    <p:extLst>
      <p:ext uri="{BB962C8B-B14F-4D97-AF65-F5344CB8AC3E}">
        <p14:creationId xmlns:p14="http://schemas.microsoft.com/office/powerpoint/2010/main" val="17681037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t>Physical Abilities and Environmental Conditions</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t>The physical demands described here are representative of those that must be met by an employee to successfully perform the essential functions of this job.  Reasonable accommodations will be made to enable individuals with disabilities to perform the essential functions.  </a:t>
            </a:r>
          </a:p>
          <a:p>
            <a:r>
              <a:rPr lang="en-US" dirty="0"/>
              <a:t>Minimal physical effort is generally required in performing duties under typical office conditions however the Administrator will be required to exert occasional moderate physical effort when reviewing town infrastructure including roads, buildings, bridges, etc., construction sites, winter maintenance effectiveness, etc.  As such the Administrator needs the ability to maneuver uneven terrain during all types of weather conditions.  The position requires the ability to operate a keyboard and standard office equipment at efficient speed.  The employee is frequently required to use hands to finger, handle, or feel objects, tools, or controls, and reach with hands and arms.  The employee is frequently required to sit, talk and hear.  Specific vision requirements include close vision, distance vision, and the ability to adjust focus.</a:t>
            </a:r>
          </a:p>
        </p:txBody>
      </p:sp>
    </p:spTree>
    <p:extLst>
      <p:ext uri="{BB962C8B-B14F-4D97-AF65-F5344CB8AC3E}">
        <p14:creationId xmlns:p14="http://schemas.microsoft.com/office/powerpoint/2010/main" val="658076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Group Composition	</a:t>
            </a:r>
          </a:p>
        </p:txBody>
      </p:sp>
      <p:sp>
        <p:nvSpPr>
          <p:cNvPr id="3" name="Content Placeholder 2"/>
          <p:cNvSpPr>
            <a:spLocks noGrp="1"/>
          </p:cNvSpPr>
          <p:nvPr>
            <p:ph idx="1"/>
          </p:nvPr>
        </p:nvSpPr>
        <p:spPr/>
        <p:txBody>
          <a:bodyPr/>
          <a:lstStyle/>
          <a:p>
            <a:r>
              <a:rPr lang="en-US" dirty="0"/>
              <a:t>In order to get a cross-sectional perspective the working group was comprised of a Board of Selectman member, a Budget Committee member, 3 town employees, and members of the Legislative Body</a:t>
            </a:r>
          </a:p>
        </p:txBody>
      </p:sp>
    </p:spTree>
    <p:extLst>
      <p:ext uri="{BB962C8B-B14F-4D97-AF65-F5344CB8AC3E}">
        <p14:creationId xmlns:p14="http://schemas.microsoft.com/office/powerpoint/2010/main" val="3654893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Goals</a:t>
            </a:r>
          </a:p>
        </p:txBody>
      </p:sp>
      <p:sp>
        <p:nvSpPr>
          <p:cNvPr id="3" name="Content Placeholder 2"/>
          <p:cNvSpPr>
            <a:spLocks noGrp="1"/>
          </p:cNvSpPr>
          <p:nvPr>
            <p:ph idx="1"/>
          </p:nvPr>
        </p:nvSpPr>
        <p:spPr/>
        <p:txBody>
          <a:bodyPr/>
          <a:lstStyle/>
          <a:p>
            <a:r>
              <a:rPr lang="en-US" dirty="0"/>
              <a:t>Complete an analysis of tasks currently not being done because of the lack of a Town Administrator</a:t>
            </a:r>
          </a:p>
          <a:p>
            <a:r>
              <a:rPr lang="en-US" dirty="0"/>
              <a:t>Identify critical tasks that would be done by a Town Administrator and are currently being covered by other employees but are not within their job description</a:t>
            </a:r>
          </a:p>
          <a:p>
            <a:r>
              <a:rPr lang="en-US" dirty="0"/>
              <a:t>Develop a job description for the Town Administrator based off this needs analysis to bring to the 2019 town meeting</a:t>
            </a:r>
          </a:p>
        </p:txBody>
      </p:sp>
    </p:spTree>
    <p:extLst>
      <p:ext uri="{BB962C8B-B14F-4D97-AF65-F5344CB8AC3E}">
        <p14:creationId xmlns:p14="http://schemas.microsoft.com/office/powerpoint/2010/main" val="4077006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Process</a:t>
            </a:r>
          </a:p>
        </p:txBody>
      </p:sp>
      <p:sp>
        <p:nvSpPr>
          <p:cNvPr id="3" name="Content Placeholder 2"/>
          <p:cNvSpPr>
            <a:spLocks noGrp="1"/>
          </p:cNvSpPr>
          <p:nvPr>
            <p:ph idx="1"/>
          </p:nvPr>
        </p:nvSpPr>
        <p:spPr/>
        <p:txBody>
          <a:bodyPr/>
          <a:lstStyle/>
          <a:p>
            <a:r>
              <a:rPr lang="en-US" dirty="0"/>
              <a:t>1) Assemble a working group in the summer of 2018</a:t>
            </a:r>
          </a:p>
          <a:p>
            <a:r>
              <a:rPr lang="en-US" dirty="0"/>
              <a:t>2) Conduct working group sessions in late summer and the fall of 2018</a:t>
            </a:r>
          </a:p>
          <a:p>
            <a:r>
              <a:rPr lang="en-US" dirty="0"/>
              <a:t>3) Bring initial presentation to the Board of Selectmen in January 2019</a:t>
            </a:r>
          </a:p>
          <a:p>
            <a:r>
              <a:rPr lang="en-US" dirty="0"/>
              <a:t>4) Make revisions based on feedback from the Board of Selectmen in January of 2019</a:t>
            </a:r>
          </a:p>
          <a:p>
            <a:r>
              <a:rPr lang="en-US" dirty="0"/>
              <a:t>5) Conduct numerous presentations with the Legislative Body in February, March, and April</a:t>
            </a:r>
          </a:p>
          <a:p>
            <a:r>
              <a:rPr lang="en-US" dirty="0"/>
              <a:t>6) Present at Town Meeting in May of 2019</a:t>
            </a:r>
          </a:p>
        </p:txBody>
      </p:sp>
    </p:spTree>
    <p:extLst>
      <p:ext uri="{BB962C8B-B14F-4D97-AF65-F5344CB8AC3E}">
        <p14:creationId xmlns:p14="http://schemas.microsoft.com/office/powerpoint/2010/main" val="2030485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Town Administrator Proposed Job Description</a:t>
            </a:r>
          </a:p>
        </p:txBody>
      </p:sp>
    </p:spTree>
    <p:extLst>
      <p:ext uri="{BB962C8B-B14F-4D97-AF65-F5344CB8AC3E}">
        <p14:creationId xmlns:p14="http://schemas.microsoft.com/office/powerpoint/2010/main" val="1663313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t>Job Summary</a:t>
            </a:r>
            <a:br>
              <a:rPr lang="en-US" dirty="0"/>
            </a:br>
            <a:endParaRPr lang="en-US" dirty="0"/>
          </a:p>
        </p:txBody>
      </p:sp>
      <p:sp>
        <p:nvSpPr>
          <p:cNvPr id="3" name="Content Placeholder 2"/>
          <p:cNvSpPr>
            <a:spLocks noGrp="1"/>
          </p:cNvSpPr>
          <p:nvPr>
            <p:ph idx="1"/>
          </p:nvPr>
        </p:nvSpPr>
        <p:spPr/>
        <p:txBody>
          <a:bodyPr/>
          <a:lstStyle/>
          <a:p>
            <a:r>
              <a:rPr lang="en-US" dirty="0"/>
              <a:t>The Town Administrator is the chief administrative officer for the Board of Selectmen, serving at the pleasure of the Board. The Administrator manages and coordinates administrative activities for all staff and departments under the control of the Board of Selectmen.  The Administrator coordinates and establishes effective working relationships with and among other town boards, commissions and committees, departments, and appointed and elected officials.    </a:t>
            </a:r>
          </a:p>
          <a:p>
            <a:endParaRPr lang="en-US" dirty="0"/>
          </a:p>
          <a:p>
            <a:endParaRPr lang="en-US" dirty="0"/>
          </a:p>
        </p:txBody>
      </p:sp>
    </p:spTree>
    <p:extLst>
      <p:ext uri="{BB962C8B-B14F-4D97-AF65-F5344CB8AC3E}">
        <p14:creationId xmlns:p14="http://schemas.microsoft.com/office/powerpoint/2010/main" val="1001798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t>Supervision Received</a:t>
            </a:r>
            <a:br>
              <a:rPr lang="en-US" dirty="0"/>
            </a:br>
            <a:endParaRPr lang="en-US" dirty="0"/>
          </a:p>
        </p:txBody>
      </p:sp>
      <p:sp>
        <p:nvSpPr>
          <p:cNvPr id="3" name="Content Placeholder 2"/>
          <p:cNvSpPr>
            <a:spLocks noGrp="1"/>
          </p:cNvSpPr>
          <p:nvPr>
            <p:ph idx="1"/>
          </p:nvPr>
        </p:nvSpPr>
        <p:spPr/>
        <p:txBody>
          <a:bodyPr/>
          <a:lstStyle/>
          <a:p>
            <a:r>
              <a:rPr lang="en-US" dirty="0"/>
              <a:t>The Town Administrator receives general supervision and policy direction from the Board of Selectmen, and then exercises independent judgment, conducting business with some operational independence and using personal judgment.  The Administrator is evaluated annually by the Board for overall performance and achievement of assigned goals and objectives.</a:t>
            </a:r>
          </a:p>
          <a:p>
            <a:endParaRPr lang="en-US" dirty="0"/>
          </a:p>
        </p:txBody>
      </p:sp>
    </p:spTree>
    <p:extLst>
      <p:ext uri="{BB962C8B-B14F-4D97-AF65-F5344CB8AC3E}">
        <p14:creationId xmlns:p14="http://schemas.microsoft.com/office/powerpoint/2010/main" val="2963023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t>Supervision Exercised</a:t>
            </a:r>
            <a:br>
              <a:rPr lang="en-US" dirty="0"/>
            </a:br>
            <a:endParaRPr lang="en-US" dirty="0"/>
          </a:p>
        </p:txBody>
      </p:sp>
      <p:sp>
        <p:nvSpPr>
          <p:cNvPr id="3" name="Content Placeholder 2"/>
          <p:cNvSpPr>
            <a:spLocks noGrp="1"/>
          </p:cNvSpPr>
          <p:nvPr>
            <p:ph idx="1"/>
          </p:nvPr>
        </p:nvSpPr>
        <p:spPr/>
        <p:txBody>
          <a:bodyPr/>
          <a:lstStyle/>
          <a:p>
            <a:r>
              <a:rPr lang="en-US" dirty="0"/>
              <a:t>The Town Administrator exercises direct supervision of employees of the Selectmen’s office and provides administrative direction and general supervision to department heads and their departments under the authority of the Board of Selectmen.   </a:t>
            </a:r>
          </a:p>
          <a:p>
            <a:endParaRPr lang="en-US" dirty="0"/>
          </a:p>
        </p:txBody>
      </p:sp>
    </p:spTree>
    <p:extLst>
      <p:ext uri="{BB962C8B-B14F-4D97-AF65-F5344CB8AC3E}">
        <p14:creationId xmlns:p14="http://schemas.microsoft.com/office/powerpoint/2010/main" val="29250652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110</TotalTime>
  <Words>1486</Words>
  <Application>Microsoft Office PowerPoint</Application>
  <PresentationFormat>Widescreen</PresentationFormat>
  <Paragraphs>51</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Century Gothic</vt:lpstr>
      <vt:lpstr>Wingdings 3</vt:lpstr>
      <vt:lpstr>Ion</vt:lpstr>
      <vt:lpstr>Town Administrator</vt:lpstr>
      <vt:lpstr>Purpose of Project</vt:lpstr>
      <vt:lpstr>Working Group Composition </vt:lpstr>
      <vt:lpstr>Goals</vt:lpstr>
      <vt:lpstr>Process</vt:lpstr>
      <vt:lpstr>Town Administrator Proposed Job Description</vt:lpstr>
      <vt:lpstr>Job Summary </vt:lpstr>
      <vt:lpstr>Supervision Received </vt:lpstr>
      <vt:lpstr>Supervision Exercised </vt:lpstr>
      <vt:lpstr>Examples of duties </vt:lpstr>
      <vt:lpstr>Policy</vt:lpstr>
      <vt:lpstr>Financial administration</vt:lpstr>
      <vt:lpstr>Personnel</vt:lpstr>
      <vt:lpstr>General Administration</vt:lpstr>
      <vt:lpstr>Budgets</vt:lpstr>
      <vt:lpstr>Communication</vt:lpstr>
      <vt:lpstr>Legal</vt:lpstr>
      <vt:lpstr>Other</vt:lpstr>
      <vt:lpstr>Knowledge, Skills, and Abilities Required </vt:lpstr>
      <vt:lpstr>Minimum Qualifications Required </vt:lpstr>
      <vt:lpstr>Physical Abilities and Environmental Conditions </vt:lpstr>
    </vt:vector>
  </TitlesOfParts>
  <Company>SNHU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Town Administrator</dc:title>
  <dc:creator>Owens, Jeremy</dc:creator>
  <cp:lastModifiedBy>Pat Martin</cp:lastModifiedBy>
  <cp:revision>11</cp:revision>
  <dcterms:created xsi:type="dcterms:W3CDTF">2018-12-30T12:49:45Z</dcterms:created>
  <dcterms:modified xsi:type="dcterms:W3CDTF">2019-03-11T18:05:30Z</dcterms:modified>
</cp:coreProperties>
</file>